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57" r:id="rId5"/>
    <p:sldId id="672" r:id="rId6"/>
    <p:sldId id="2515" r:id="rId7"/>
    <p:sldId id="2516" r:id="rId8"/>
    <p:sldId id="2517" r:id="rId9"/>
    <p:sldId id="2518" r:id="rId10"/>
    <p:sldId id="2519" r:id="rId11"/>
    <p:sldId id="850" r:id="rId12"/>
    <p:sldId id="852" r:id="rId13"/>
    <p:sldId id="849" r:id="rId14"/>
    <p:sldId id="2520" r:id="rId15"/>
    <p:sldId id="252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09"/>
    <p:restoredTop sz="94508"/>
  </p:normalViewPr>
  <p:slideViewPr>
    <p:cSldViewPr snapToGrid="0">
      <p:cViewPr varScale="1">
        <p:scale>
          <a:sx n="102" d="100"/>
          <a:sy n="102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31FC8-03F4-4559-A56E-83D65EB0F4B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A33F42-BBF0-4440-87E7-64B7541BB03F}">
      <dgm:prSet/>
      <dgm:spPr/>
      <dgm:t>
        <a:bodyPr/>
        <a:lstStyle/>
        <a:p>
          <a:r>
            <a:rPr lang="en-US"/>
            <a:t>Column headers are values, not variable names</a:t>
          </a:r>
        </a:p>
      </dgm:t>
    </dgm:pt>
    <dgm:pt modelId="{A461885C-99AA-4B9A-9B3C-9AEC6B098627}" type="parTrans" cxnId="{7DDE7E30-AB06-4429-B0B4-1E4764E251AA}">
      <dgm:prSet/>
      <dgm:spPr/>
      <dgm:t>
        <a:bodyPr/>
        <a:lstStyle/>
        <a:p>
          <a:endParaRPr lang="en-US"/>
        </a:p>
      </dgm:t>
    </dgm:pt>
    <dgm:pt modelId="{693868E6-783D-4CDE-987D-8D0B6EAB0D63}" type="sibTrans" cxnId="{7DDE7E30-AB06-4429-B0B4-1E4764E251AA}">
      <dgm:prSet/>
      <dgm:spPr/>
      <dgm:t>
        <a:bodyPr/>
        <a:lstStyle/>
        <a:p>
          <a:endParaRPr lang="en-US"/>
        </a:p>
      </dgm:t>
    </dgm:pt>
    <dgm:pt modelId="{2C416186-FE59-41BD-95BB-18A8F007DD35}">
      <dgm:prSet/>
      <dgm:spPr/>
      <dgm:t>
        <a:bodyPr/>
        <a:lstStyle/>
        <a:p>
          <a:r>
            <a:rPr lang="en-US"/>
            <a:t>Variables are stored in both rows and columns </a:t>
          </a:r>
        </a:p>
      </dgm:t>
    </dgm:pt>
    <dgm:pt modelId="{858A4DB3-E8A2-4437-85F7-F3CE5673A9CC}" type="parTrans" cxnId="{A7CEB4AB-E4F5-4F0D-9926-5C248DBE9C72}">
      <dgm:prSet/>
      <dgm:spPr/>
      <dgm:t>
        <a:bodyPr/>
        <a:lstStyle/>
        <a:p>
          <a:endParaRPr lang="en-US"/>
        </a:p>
      </dgm:t>
    </dgm:pt>
    <dgm:pt modelId="{B0CB9169-D03C-4322-B934-7D6E87DEE635}" type="sibTrans" cxnId="{A7CEB4AB-E4F5-4F0D-9926-5C248DBE9C72}">
      <dgm:prSet/>
      <dgm:spPr/>
      <dgm:t>
        <a:bodyPr/>
        <a:lstStyle/>
        <a:p>
          <a:endParaRPr lang="en-US"/>
        </a:p>
      </dgm:t>
    </dgm:pt>
    <dgm:pt modelId="{051F2FA8-310A-45EC-B3AE-109D8C86857E}">
      <dgm:prSet/>
      <dgm:spPr/>
      <dgm:t>
        <a:bodyPr/>
        <a:lstStyle/>
        <a:p>
          <a:r>
            <a:rPr lang="en-US"/>
            <a:t>Multiple variables are stored in one column</a:t>
          </a:r>
        </a:p>
      </dgm:t>
    </dgm:pt>
    <dgm:pt modelId="{CC49F69F-6EAE-4F13-A999-848B07FB0666}" type="parTrans" cxnId="{B833BE83-025C-4BDF-98C1-64BA240C9B35}">
      <dgm:prSet/>
      <dgm:spPr/>
      <dgm:t>
        <a:bodyPr/>
        <a:lstStyle/>
        <a:p>
          <a:endParaRPr lang="en-US"/>
        </a:p>
      </dgm:t>
    </dgm:pt>
    <dgm:pt modelId="{14805D0F-AFC5-425D-840D-46D58C052826}" type="sibTrans" cxnId="{B833BE83-025C-4BDF-98C1-64BA240C9B35}">
      <dgm:prSet/>
      <dgm:spPr/>
      <dgm:t>
        <a:bodyPr/>
        <a:lstStyle/>
        <a:p>
          <a:endParaRPr lang="en-US"/>
        </a:p>
      </dgm:t>
    </dgm:pt>
    <dgm:pt modelId="{67566E1F-CC39-4E68-8AE6-2BE10311B5B4}" type="pres">
      <dgm:prSet presAssocID="{6F631FC8-03F4-4559-A56E-83D65EB0F4BC}" presName="vert0" presStyleCnt="0">
        <dgm:presLayoutVars>
          <dgm:dir/>
          <dgm:animOne val="branch"/>
          <dgm:animLvl val="lvl"/>
        </dgm:presLayoutVars>
      </dgm:prSet>
      <dgm:spPr/>
    </dgm:pt>
    <dgm:pt modelId="{5DEA7DEA-D3D8-4C7F-884C-E510DE25D248}" type="pres">
      <dgm:prSet presAssocID="{A0A33F42-BBF0-4440-87E7-64B7541BB03F}" presName="thickLine" presStyleLbl="alignNode1" presStyleIdx="0" presStyleCnt="3"/>
      <dgm:spPr/>
    </dgm:pt>
    <dgm:pt modelId="{BF5D2A08-60CE-43FD-9FD3-40ACA77A0629}" type="pres">
      <dgm:prSet presAssocID="{A0A33F42-BBF0-4440-87E7-64B7541BB03F}" presName="horz1" presStyleCnt="0"/>
      <dgm:spPr/>
    </dgm:pt>
    <dgm:pt modelId="{20833248-9129-43B0-90BF-5C0E974BAD1F}" type="pres">
      <dgm:prSet presAssocID="{A0A33F42-BBF0-4440-87E7-64B7541BB03F}" presName="tx1" presStyleLbl="revTx" presStyleIdx="0" presStyleCnt="3"/>
      <dgm:spPr/>
    </dgm:pt>
    <dgm:pt modelId="{5FB9C087-79C9-4CB7-A2B7-0832BD8699A9}" type="pres">
      <dgm:prSet presAssocID="{A0A33F42-BBF0-4440-87E7-64B7541BB03F}" presName="vert1" presStyleCnt="0"/>
      <dgm:spPr/>
    </dgm:pt>
    <dgm:pt modelId="{16DFDD4F-6263-42C0-8835-0D0D546D93B7}" type="pres">
      <dgm:prSet presAssocID="{2C416186-FE59-41BD-95BB-18A8F007DD35}" presName="thickLine" presStyleLbl="alignNode1" presStyleIdx="1" presStyleCnt="3"/>
      <dgm:spPr/>
    </dgm:pt>
    <dgm:pt modelId="{4FAF9C76-2668-4DB6-9F55-65BFEFF2000D}" type="pres">
      <dgm:prSet presAssocID="{2C416186-FE59-41BD-95BB-18A8F007DD35}" presName="horz1" presStyleCnt="0"/>
      <dgm:spPr/>
    </dgm:pt>
    <dgm:pt modelId="{B79B6BB6-39E9-41DC-BA4A-03C91B446C07}" type="pres">
      <dgm:prSet presAssocID="{2C416186-FE59-41BD-95BB-18A8F007DD35}" presName="tx1" presStyleLbl="revTx" presStyleIdx="1" presStyleCnt="3"/>
      <dgm:spPr/>
    </dgm:pt>
    <dgm:pt modelId="{35C3F052-E4D0-41E6-AE19-382A538AD6D2}" type="pres">
      <dgm:prSet presAssocID="{2C416186-FE59-41BD-95BB-18A8F007DD35}" presName="vert1" presStyleCnt="0"/>
      <dgm:spPr/>
    </dgm:pt>
    <dgm:pt modelId="{F835100D-DA4D-4FD7-8905-CB9F2B680D34}" type="pres">
      <dgm:prSet presAssocID="{051F2FA8-310A-45EC-B3AE-109D8C86857E}" presName="thickLine" presStyleLbl="alignNode1" presStyleIdx="2" presStyleCnt="3"/>
      <dgm:spPr/>
    </dgm:pt>
    <dgm:pt modelId="{AF0B3871-9A76-47EA-B6CF-9A9D2BDA96E0}" type="pres">
      <dgm:prSet presAssocID="{051F2FA8-310A-45EC-B3AE-109D8C86857E}" presName="horz1" presStyleCnt="0"/>
      <dgm:spPr/>
    </dgm:pt>
    <dgm:pt modelId="{E866B282-8461-444F-8334-7F4EB6554704}" type="pres">
      <dgm:prSet presAssocID="{051F2FA8-310A-45EC-B3AE-109D8C86857E}" presName="tx1" presStyleLbl="revTx" presStyleIdx="2" presStyleCnt="3"/>
      <dgm:spPr/>
    </dgm:pt>
    <dgm:pt modelId="{FE2B80C0-6AD2-454E-8814-D1909567D825}" type="pres">
      <dgm:prSet presAssocID="{051F2FA8-310A-45EC-B3AE-109D8C86857E}" presName="vert1" presStyleCnt="0"/>
      <dgm:spPr/>
    </dgm:pt>
  </dgm:ptLst>
  <dgm:cxnLst>
    <dgm:cxn modelId="{7DDE7E30-AB06-4429-B0B4-1E4764E251AA}" srcId="{6F631FC8-03F4-4559-A56E-83D65EB0F4BC}" destId="{A0A33F42-BBF0-4440-87E7-64B7541BB03F}" srcOrd="0" destOrd="0" parTransId="{A461885C-99AA-4B9A-9B3C-9AEC6B098627}" sibTransId="{693868E6-783D-4CDE-987D-8D0B6EAB0D63}"/>
    <dgm:cxn modelId="{96932466-8F01-4D33-AB2B-B0EB610B9A84}" type="presOf" srcId="{051F2FA8-310A-45EC-B3AE-109D8C86857E}" destId="{E866B282-8461-444F-8334-7F4EB6554704}" srcOrd="0" destOrd="0" presId="urn:microsoft.com/office/officeart/2008/layout/LinedList"/>
    <dgm:cxn modelId="{18AD9E6B-0DA3-4E41-B044-7919AFF5A8C6}" type="presOf" srcId="{A0A33F42-BBF0-4440-87E7-64B7541BB03F}" destId="{20833248-9129-43B0-90BF-5C0E974BAD1F}" srcOrd="0" destOrd="0" presId="urn:microsoft.com/office/officeart/2008/layout/LinedList"/>
    <dgm:cxn modelId="{B833BE83-025C-4BDF-98C1-64BA240C9B35}" srcId="{6F631FC8-03F4-4559-A56E-83D65EB0F4BC}" destId="{051F2FA8-310A-45EC-B3AE-109D8C86857E}" srcOrd="2" destOrd="0" parTransId="{CC49F69F-6EAE-4F13-A999-848B07FB0666}" sibTransId="{14805D0F-AFC5-425D-840D-46D58C052826}"/>
    <dgm:cxn modelId="{E749ED99-AEA7-484A-8A0D-A7E0F7595567}" type="presOf" srcId="{2C416186-FE59-41BD-95BB-18A8F007DD35}" destId="{B79B6BB6-39E9-41DC-BA4A-03C91B446C07}" srcOrd="0" destOrd="0" presId="urn:microsoft.com/office/officeart/2008/layout/LinedList"/>
    <dgm:cxn modelId="{A7CEB4AB-E4F5-4F0D-9926-5C248DBE9C72}" srcId="{6F631FC8-03F4-4559-A56E-83D65EB0F4BC}" destId="{2C416186-FE59-41BD-95BB-18A8F007DD35}" srcOrd="1" destOrd="0" parTransId="{858A4DB3-E8A2-4437-85F7-F3CE5673A9CC}" sibTransId="{B0CB9169-D03C-4322-B934-7D6E87DEE635}"/>
    <dgm:cxn modelId="{54CC09AD-3811-44EC-8781-6A4D544202AA}" type="presOf" srcId="{6F631FC8-03F4-4559-A56E-83D65EB0F4BC}" destId="{67566E1F-CC39-4E68-8AE6-2BE10311B5B4}" srcOrd="0" destOrd="0" presId="urn:microsoft.com/office/officeart/2008/layout/LinedList"/>
    <dgm:cxn modelId="{DDE6E461-08C0-4404-B88C-032C86FEAF38}" type="presParOf" srcId="{67566E1F-CC39-4E68-8AE6-2BE10311B5B4}" destId="{5DEA7DEA-D3D8-4C7F-884C-E510DE25D248}" srcOrd="0" destOrd="0" presId="urn:microsoft.com/office/officeart/2008/layout/LinedList"/>
    <dgm:cxn modelId="{A7BAC29E-086B-41FC-997C-CC26B0FDFDF7}" type="presParOf" srcId="{67566E1F-CC39-4E68-8AE6-2BE10311B5B4}" destId="{BF5D2A08-60CE-43FD-9FD3-40ACA77A0629}" srcOrd="1" destOrd="0" presId="urn:microsoft.com/office/officeart/2008/layout/LinedList"/>
    <dgm:cxn modelId="{DCBCE2C7-FBD5-480D-841E-0E61B70C095F}" type="presParOf" srcId="{BF5D2A08-60CE-43FD-9FD3-40ACA77A0629}" destId="{20833248-9129-43B0-90BF-5C0E974BAD1F}" srcOrd="0" destOrd="0" presId="urn:microsoft.com/office/officeart/2008/layout/LinedList"/>
    <dgm:cxn modelId="{0E6BF295-6BCB-404F-AC0C-A21E886F9914}" type="presParOf" srcId="{BF5D2A08-60CE-43FD-9FD3-40ACA77A0629}" destId="{5FB9C087-79C9-4CB7-A2B7-0832BD8699A9}" srcOrd="1" destOrd="0" presId="urn:microsoft.com/office/officeart/2008/layout/LinedList"/>
    <dgm:cxn modelId="{DF7F4D9E-92DC-4CDA-AB27-D2A05959B6EF}" type="presParOf" srcId="{67566E1F-CC39-4E68-8AE6-2BE10311B5B4}" destId="{16DFDD4F-6263-42C0-8835-0D0D546D93B7}" srcOrd="2" destOrd="0" presId="urn:microsoft.com/office/officeart/2008/layout/LinedList"/>
    <dgm:cxn modelId="{B3919B12-B144-4DD8-92F6-83DF436CC93B}" type="presParOf" srcId="{67566E1F-CC39-4E68-8AE6-2BE10311B5B4}" destId="{4FAF9C76-2668-4DB6-9F55-65BFEFF2000D}" srcOrd="3" destOrd="0" presId="urn:microsoft.com/office/officeart/2008/layout/LinedList"/>
    <dgm:cxn modelId="{801CF7FB-AB46-431C-8E37-FA0D451304A2}" type="presParOf" srcId="{4FAF9C76-2668-4DB6-9F55-65BFEFF2000D}" destId="{B79B6BB6-39E9-41DC-BA4A-03C91B446C07}" srcOrd="0" destOrd="0" presId="urn:microsoft.com/office/officeart/2008/layout/LinedList"/>
    <dgm:cxn modelId="{25F5D50B-6620-42AB-85F8-26A2369122B3}" type="presParOf" srcId="{4FAF9C76-2668-4DB6-9F55-65BFEFF2000D}" destId="{35C3F052-E4D0-41E6-AE19-382A538AD6D2}" srcOrd="1" destOrd="0" presId="urn:microsoft.com/office/officeart/2008/layout/LinedList"/>
    <dgm:cxn modelId="{5FF06A36-4AE1-4A83-B8FC-A357ED14D0B8}" type="presParOf" srcId="{67566E1F-CC39-4E68-8AE6-2BE10311B5B4}" destId="{F835100D-DA4D-4FD7-8905-CB9F2B680D34}" srcOrd="4" destOrd="0" presId="urn:microsoft.com/office/officeart/2008/layout/LinedList"/>
    <dgm:cxn modelId="{79F57EA0-E414-4030-95D7-FC6A46DF5403}" type="presParOf" srcId="{67566E1F-CC39-4E68-8AE6-2BE10311B5B4}" destId="{AF0B3871-9A76-47EA-B6CF-9A9D2BDA96E0}" srcOrd="5" destOrd="0" presId="urn:microsoft.com/office/officeart/2008/layout/LinedList"/>
    <dgm:cxn modelId="{AEFFBB4E-18CE-4A62-A4C6-4090B0862C88}" type="presParOf" srcId="{AF0B3871-9A76-47EA-B6CF-9A9D2BDA96E0}" destId="{E866B282-8461-444F-8334-7F4EB6554704}" srcOrd="0" destOrd="0" presId="urn:microsoft.com/office/officeart/2008/layout/LinedList"/>
    <dgm:cxn modelId="{768429E5-CF8F-4E87-B9AB-32DDF14D205B}" type="presParOf" srcId="{AF0B3871-9A76-47EA-B6CF-9A9D2BDA96E0}" destId="{FE2B80C0-6AD2-454E-8814-D1909567D8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A7DEA-D3D8-4C7F-884C-E510DE25D248}">
      <dsp:nvSpPr>
        <dsp:cNvPr id="0" name=""/>
        <dsp:cNvSpPr/>
      </dsp:nvSpPr>
      <dsp:spPr>
        <a:xfrm>
          <a:off x="0" y="212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33248-9129-43B0-90BF-5C0E974BAD1F}">
      <dsp:nvSpPr>
        <dsp:cNvPr id="0" name=""/>
        <dsp:cNvSpPr/>
      </dsp:nvSpPr>
      <dsp:spPr>
        <a:xfrm>
          <a:off x="0" y="212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Column headers are values, not variable names</a:t>
          </a:r>
        </a:p>
      </dsp:txBody>
      <dsp:txXfrm>
        <a:off x="0" y="2124"/>
        <a:ext cx="5181600" cy="1449029"/>
      </dsp:txXfrm>
    </dsp:sp>
    <dsp:sp modelId="{16DFDD4F-6263-42C0-8835-0D0D546D93B7}">
      <dsp:nvSpPr>
        <dsp:cNvPr id="0" name=""/>
        <dsp:cNvSpPr/>
      </dsp:nvSpPr>
      <dsp:spPr>
        <a:xfrm>
          <a:off x="0" y="1451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B6BB6-39E9-41DC-BA4A-03C91B446C07}">
      <dsp:nvSpPr>
        <dsp:cNvPr id="0" name=""/>
        <dsp:cNvSpPr/>
      </dsp:nvSpPr>
      <dsp:spPr>
        <a:xfrm>
          <a:off x="0" y="145115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Variables are stored in both rows and columns </a:t>
          </a:r>
        </a:p>
      </dsp:txBody>
      <dsp:txXfrm>
        <a:off x="0" y="1451154"/>
        <a:ext cx="5181600" cy="1449029"/>
      </dsp:txXfrm>
    </dsp:sp>
    <dsp:sp modelId="{F835100D-DA4D-4FD7-8905-CB9F2B680D34}">
      <dsp:nvSpPr>
        <dsp:cNvPr id="0" name=""/>
        <dsp:cNvSpPr/>
      </dsp:nvSpPr>
      <dsp:spPr>
        <a:xfrm>
          <a:off x="0" y="290018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6B282-8461-444F-8334-7F4EB6554704}">
      <dsp:nvSpPr>
        <dsp:cNvPr id="0" name=""/>
        <dsp:cNvSpPr/>
      </dsp:nvSpPr>
      <dsp:spPr>
        <a:xfrm>
          <a:off x="0" y="2900183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Multiple variables are stored in one column</a:t>
          </a:r>
        </a:p>
      </dsp:txBody>
      <dsp:txXfrm>
        <a:off x="0" y="2900183"/>
        <a:ext cx="5181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5426-4937-A4D8-DAA3-423406B1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73BA0-3B07-8444-0A1E-272109D79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987E7-FFCE-6656-3AE1-5FF766B0F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0CBD1-CBE9-A39A-A56F-24021C151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A789-F230-F460-6264-1910A0B6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BF0C3-7A41-C751-903D-9EB1DA68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B7516-6304-1A85-5F72-BF78BB07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EA70-FF3C-3A37-AE2D-DD790DB4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5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8FB72-DA0C-1CFF-07F3-4EBB7653B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38219-3753-9A00-C0FF-2A64A2705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5AD1-9042-ED44-224B-BB7809E44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E1BA-B6E2-6947-2975-ACD2E5932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6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515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formal definition of tidy data from Hadley’s paper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nice about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TidyData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that the suggestions are easy to remember and apply to any data</a:t>
            </a: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principles of tidy data are closely tied to relational databases and Codd’s relational algebra (Codd 1990),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 to reach third normal formal,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framed in a language familiar to statisticians and conceptually easy to remember and apply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45484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Hadley Wickham defines </a:t>
            </a:r>
            <a:r>
              <a:rPr lang="en-US" b="0" i="0" u="none" strike="noStrike" dirty="0">
                <a:solidFill>
                  <a:srgbClr val="21222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"tidy data"</a:t>
            </a:r>
            <a:r>
              <a:rPr lang="en-US" b="0" i="0" dirty="0">
                <a:solidFill>
                  <a:srgbClr val="45484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is data stored in "3rd normal form". Restated in language used by statisticians and data scientists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standardized framework for how your data should look, you spend less time on data cleaning and wrangling, and more time to focus on answering the problem at hand.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also a good practice to have your data in this format, which makes it reproducible and it’s easy for others to understand.</a:t>
            </a: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33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4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Tidy data for more efficient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Tidy data allows you to be more efficient by using existing tools deliberately built to do the things you need to do, from </a:t>
            </a:r>
            <a:r>
              <a:rPr lang="en-US" dirty="0" err="1"/>
              <a:t>subsetting</a:t>
            </a:r>
            <a:r>
              <a:rPr lang="en-US" dirty="0"/>
              <a:t> portions of your data to plotting maps of your study area. Using existing tools saves you from building from scratch each time you work with a new dataset (which can be time-consuming and demoralizing). And luckily, there are a lot of tools specifically built to wrangle untidy data into tidy data (for example, in the </a:t>
            </a:r>
            <a:r>
              <a:rPr lang="en-US" dirty="0" err="1"/>
              <a:t>tidyr</a:t>
            </a:r>
            <a:r>
              <a:rPr lang="en-US" dirty="0"/>
              <a:t> package). By being more equipped to wrangle your data into a tidy format, you can get to your analyses faster to start answering the questions you’re asking.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FE5F-61AC-3FA5-1BA0-CB004907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1D16C-96D6-F63F-71C6-316FD4ACC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804FF-A71C-4347-F009-81D1825A6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D426-5B16-D15C-85E5-A2E738B2F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8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913E2-53FF-1AD3-AFF4-703673021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832AE-6B11-B967-C89F-29689BDD1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3938F-0301-D944-42CD-72B637988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D8DC-A55A-3C49-37B8-7E6EED02C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September 24,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September 24,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blog/2020/10/12/tidy-dat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Data cleaning day 1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26,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14111-0770-55AE-793B-3FF2A010DA66}"/>
              </a:ext>
            </a:extLst>
          </p:cNvPr>
          <p:cNvSpPr txBox="1"/>
          <p:nvPr/>
        </p:nvSpPr>
        <p:spPr>
          <a:xfrm>
            <a:off x="76200" y="6458244"/>
            <a:ext cx="1203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Lowndes, J., &amp; Horst, A. (2020, October 12). </a:t>
            </a:r>
            <a:r>
              <a:rPr lang="en-US" sz="1200" i="1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Tidy data for efficiency, reproducibility, and collaboration</a:t>
            </a:r>
            <a:r>
              <a:rPr lang="en-US" sz="12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Openscapes</a:t>
            </a:r>
            <a:r>
              <a:rPr lang="en-US" sz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https://www.openscapes.org/blog/2020/10/12/tidy-data//</a:t>
            </a:r>
            <a:endParaRPr lang="en-US" sz="1200" dirty="0">
              <a:solidFill>
                <a:srgbClr val="0070C0"/>
              </a:solidFill>
              <a:effectLst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70;p16">
            <a:extLst>
              <a:ext uri="{FF2B5EF4-FFF2-40B4-BE49-F238E27FC236}">
                <a16:creationId xmlns:a16="http://schemas.microsoft.com/office/drawing/2014/main" id="{75BC7FC8-DC09-89EB-B133-287A3A1046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527901"/>
            <a:ext cx="10505648" cy="5631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5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0E95-BEE6-C4BA-21E6-3923B041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3E9AAB-15CE-0223-18EC-680C0B43354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dplyr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B53E0-B615-8559-2C70-8DDA3C718139}"/>
              </a:ext>
            </a:extLst>
          </p:cNvPr>
          <p:cNvSpPr txBox="1"/>
          <p:nvPr/>
        </p:nvSpPr>
        <p:spPr>
          <a:xfrm>
            <a:off x="718374" y="1169414"/>
            <a:ext cx="107552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a grammar of data manipulation, providing a consistent set of verbs that help you solve the most common data manipulation 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mutate():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adds new variables that are functions of existing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picks variables based on their names.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filter():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picks cases based on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summarize():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reduces multiple values down to a single summary.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arrange():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changes the ordering of the rows.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allows you to perform any operation “by group”</a:t>
            </a:r>
          </a:p>
        </p:txBody>
      </p:sp>
    </p:spTree>
    <p:extLst>
      <p:ext uri="{BB962C8B-B14F-4D97-AF65-F5344CB8AC3E}">
        <p14:creationId xmlns:p14="http://schemas.microsoft.com/office/powerpoint/2010/main" val="220645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06FD-8364-0E20-98A0-6AAD7710E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28F32C-826C-3A5E-018D-004C9D8AA93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dplyr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068A-EB25-2BE7-232F-A0E19849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3" y="1106182"/>
            <a:ext cx="6759020" cy="522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605D0-39A8-B71A-AB3F-F51E71435A3E}"/>
              </a:ext>
            </a:extLst>
          </p:cNvPr>
          <p:cNvSpPr txBox="1"/>
          <p:nvPr/>
        </p:nvSpPr>
        <p:spPr>
          <a:xfrm>
            <a:off x="7728559" y="2404997"/>
            <a:ext cx="3582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GitHub link: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https://github.com/rstudio/cheatsheets/blob/main/data-transformation.pdf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up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266099"/>
            <a:ext cx="10361226" cy="47397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account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Download and install GitHub desktop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GitHub Desktop &gt; Settings &gt; Sign Into </a:t>
            </a:r>
            <a:r>
              <a:rPr lang="en-US" dirty="0" err="1"/>
              <a:t>GitHub.com</a:t>
            </a:r>
            <a:r>
              <a:rPr lang="en-US" dirty="0"/>
              <a:t> &gt; Follow security instructions in browser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File &gt; New repository &gt; Select name, description, path, initialize README &gt; select none for Git Ignore &amp; License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Publish repository &gt; Choose name, description, &amp; keep code private &gt; none for Organization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 algn="ctr"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Congratulations! The world now knows you can code!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4BBD-99FC-F942-6B3C-64CAF163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200AA7-4C81-A9F1-2FD5-3233FF78A5DF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3C91B69-4CFB-721C-F474-3D65935BD7F4}"/>
              </a:ext>
            </a:extLst>
          </p:cNvPr>
          <p:cNvSpPr txBox="1">
            <a:spLocks/>
          </p:cNvSpPr>
          <p:nvPr/>
        </p:nvSpPr>
        <p:spPr>
          <a:xfrm>
            <a:off x="392913" y="1187360"/>
            <a:ext cx="10361226" cy="44832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commit</a:t>
            </a:r>
            <a:r>
              <a:rPr lang="en-US" dirty="0"/>
              <a:t> saves your code at a moment in time with a title and description to a particular </a:t>
            </a:r>
            <a:r>
              <a:rPr lang="en-US" b="1" dirty="0"/>
              <a:t>branch</a:t>
            </a:r>
          </a:p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branch</a:t>
            </a:r>
            <a:r>
              <a:rPr lang="en-US" dirty="0"/>
              <a:t> is a version of your code that will not impact other versions (main/master branch is like the trunk of the tree)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pull </a:t>
            </a:r>
            <a:r>
              <a:rPr lang="en-US" dirty="0"/>
              <a:t>(a.k.a. Fetch origin</a:t>
            </a:r>
            <a:r>
              <a:rPr lang="en-US" b="1" dirty="0"/>
              <a:t>)</a:t>
            </a:r>
            <a:r>
              <a:rPr lang="en-US" dirty="0"/>
              <a:t> the </a:t>
            </a:r>
            <a:r>
              <a:rPr lang="en-US" b="1" dirty="0"/>
              <a:t>remote repository</a:t>
            </a:r>
            <a:r>
              <a:rPr lang="en-US" dirty="0"/>
              <a:t>, on </a:t>
            </a:r>
            <a:r>
              <a:rPr lang="en-US" dirty="0" err="1"/>
              <a:t>GitHub.com</a:t>
            </a:r>
            <a:r>
              <a:rPr lang="en-US" dirty="0"/>
              <a:t> to your computer 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push</a:t>
            </a:r>
            <a:r>
              <a:rPr lang="en-US" dirty="0"/>
              <a:t> the </a:t>
            </a:r>
            <a:r>
              <a:rPr lang="en-US" b="1" dirty="0"/>
              <a:t>local repository</a:t>
            </a:r>
            <a:r>
              <a:rPr lang="en-US" dirty="0"/>
              <a:t>, on your computer, to </a:t>
            </a:r>
            <a:r>
              <a:rPr lang="en-US" dirty="0" err="1"/>
              <a:t>GitHub.com</a:t>
            </a:r>
            <a:endParaRPr lang="en-US" dirty="0"/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merge</a:t>
            </a:r>
            <a:r>
              <a:rPr lang="en-US" dirty="0"/>
              <a:t> branches when you want to combine changes to code. All differences will be tracked.</a:t>
            </a:r>
          </a:p>
        </p:txBody>
      </p:sp>
    </p:spTree>
    <p:extLst>
      <p:ext uri="{BB962C8B-B14F-4D97-AF65-F5344CB8AC3E}">
        <p14:creationId xmlns:p14="http://schemas.microsoft.com/office/powerpoint/2010/main" val="108420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69FE-92EF-6C58-73A2-3EC33DB5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E54744-C1D7-7A6E-CB0B-22D4D5E57006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00CFAF-09FD-C216-32B1-B336E352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38893"/>
            <a:ext cx="8839200" cy="591910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566E10-E6EA-740C-F610-36BBD6B2AF38}"/>
              </a:ext>
            </a:extLst>
          </p:cNvPr>
          <p:cNvSpPr txBox="1">
            <a:spLocks/>
          </p:cNvSpPr>
          <p:nvPr/>
        </p:nvSpPr>
        <p:spPr>
          <a:xfrm>
            <a:off x="2022910" y="1935155"/>
            <a:ext cx="209670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List of changed 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96E0B6-94C6-088E-EC6A-372AA256D632}"/>
              </a:ext>
            </a:extLst>
          </p:cNvPr>
          <p:cNvSpPr txBox="1">
            <a:spLocks/>
          </p:cNvSpPr>
          <p:nvPr/>
        </p:nvSpPr>
        <p:spPr>
          <a:xfrm>
            <a:off x="5582651" y="3429000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Changes to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F0793FA-5AD9-2576-A147-B5111F2E9247}"/>
              </a:ext>
            </a:extLst>
          </p:cNvPr>
          <p:cNvSpPr txBox="1">
            <a:spLocks/>
          </p:cNvSpPr>
          <p:nvPr/>
        </p:nvSpPr>
        <p:spPr>
          <a:xfrm>
            <a:off x="1182301" y="6093594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Write commit</a:t>
            </a:r>
          </a:p>
        </p:txBody>
      </p:sp>
    </p:spTree>
    <p:extLst>
      <p:ext uri="{BB962C8B-B14F-4D97-AF65-F5344CB8AC3E}">
        <p14:creationId xmlns:p14="http://schemas.microsoft.com/office/powerpoint/2010/main" val="32361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F89-A208-A51D-EA98-FD308A16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7E7C-6FCA-7C0D-2EF5-AAEEDB6C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Cleaning data</a:t>
            </a:r>
          </a:p>
        </p:txBody>
      </p:sp>
    </p:spTree>
    <p:extLst>
      <p:ext uri="{BB962C8B-B14F-4D97-AF65-F5344CB8AC3E}">
        <p14:creationId xmlns:p14="http://schemas.microsoft.com/office/powerpoint/2010/main" val="286793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4E13-CA92-AA06-B9A5-6B57D709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EECFA74-9DC3-C70F-886E-3F2E42911332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Cleaning/tidying data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E91385E-45A1-F01C-236D-8809140C8689}"/>
              </a:ext>
            </a:extLst>
          </p:cNvPr>
          <p:cNvSpPr txBox="1">
            <a:spLocks/>
          </p:cNvSpPr>
          <p:nvPr/>
        </p:nvSpPr>
        <p:spPr>
          <a:xfrm>
            <a:off x="392912" y="1187360"/>
            <a:ext cx="6094515" cy="53871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“Happy families are all alike; every unhappy family is unhappy in its own way.” –– Leo Tolstoy</a:t>
            </a:r>
          </a:p>
          <a:p>
            <a:r>
              <a:rPr lang="en-US" dirty="0">
                <a:effectLst/>
              </a:rPr>
              <a:t>“Tidy datasets are all alike, but every messy dataset is messy in its own way.” –– Hadley Wickham</a:t>
            </a:r>
            <a:endParaRPr lang="en-US" dirty="0"/>
          </a:p>
          <a:p>
            <a:pPr>
              <a:defRPr/>
            </a:pPr>
            <a:r>
              <a:rPr lang="en-US" dirty="0"/>
              <a:t>80% of the data analysis process is cleaning and interpreting data</a:t>
            </a:r>
          </a:p>
          <a:p>
            <a:pPr>
              <a:defRPr/>
            </a:pPr>
            <a:r>
              <a:rPr lang="en-US" dirty="0"/>
              <a:t>20% is doing cool viz</a:t>
            </a:r>
          </a:p>
          <a:p>
            <a:pPr>
              <a:defRPr/>
            </a:pPr>
            <a:r>
              <a:rPr lang="en-US" dirty="0"/>
              <a:t>Always keep a copy of the raw data</a:t>
            </a:r>
          </a:p>
          <a:p>
            <a:pPr>
              <a:defRPr/>
            </a:pPr>
            <a:r>
              <a:rPr lang="en-US" dirty="0"/>
              <a:t>Always save the cleaned data file you use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96044-B0BB-B134-2079-81584BBFC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47" r="19372"/>
          <a:stretch/>
        </p:blipFill>
        <p:spPr>
          <a:xfrm>
            <a:off x="6950889" y="907559"/>
            <a:ext cx="3959281" cy="4826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6FC2F-447B-9C4C-28D1-4F1CFC20DF0A}"/>
              </a:ext>
            </a:extLst>
          </p:cNvPr>
          <p:cNvSpPr txBox="1"/>
          <p:nvPr/>
        </p:nvSpPr>
        <p:spPr>
          <a:xfrm>
            <a:off x="7809235" y="5658053"/>
            <a:ext cx="2242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</a:rPr>
              <a:t>Leo Tolstoy</a:t>
            </a:r>
          </a:p>
        </p:txBody>
      </p:sp>
    </p:spTree>
    <p:extLst>
      <p:ext uri="{BB962C8B-B14F-4D97-AF65-F5344CB8AC3E}">
        <p14:creationId xmlns:p14="http://schemas.microsoft.com/office/powerpoint/2010/main" val="406906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9220839" cy="674687"/>
          </a:xfrm>
        </p:spPr>
        <p:txBody>
          <a:bodyPr>
            <a:normAutofit/>
          </a:bodyPr>
          <a:lstStyle/>
          <a:p>
            <a:r>
              <a:rPr lang="en-US" b="1" dirty="0"/>
              <a:t>Tidy data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63DEB7C-7465-FD75-6D04-74B5DB57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780"/>
            <a:ext cx="12192000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C35E2-7F92-2A0E-3B81-2FF4D597A8D3}"/>
              </a:ext>
            </a:extLst>
          </p:cNvPr>
          <p:cNvSpPr txBox="1"/>
          <p:nvPr/>
        </p:nvSpPr>
        <p:spPr>
          <a:xfrm>
            <a:off x="349289" y="1438712"/>
            <a:ext cx="10727206" cy="199028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There are three fundamental principles of tidy data: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variable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forms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column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observation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forms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row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cell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is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single measurement or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181FA-9891-7DB9-574B-A66EBC666406}"/>
              </a:ext>
            </a:extLst>
          </p:cNvPr>
          <p:cNvSpPr/>
          <p:nvPr/>
        </p:nvSpPr>
        <p:spPr>
          <a:xfrm>
            <a:off x="169682" y="3908794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EE973-3981-8600-E0A2-3B473A95E463}"/>
              </a:ext>
            </a:extLst>
          </p:cNvPr>
          <p:cNvSpPr/>
          <p:nvPr/>
        </p:nvSpPr>
        <p:spPr>
          <a:xfrm>
            <a:off x="4205926" y="3933538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882C3-552A-69EE-3CD3-66F8A967F62D}"/>
              </a:ext>
            </a:extLst>
          </p:cNvPr>
          <p:cNvSpPr/>
          <p:nvPr/>
        </p:nvSpPr>
        <p:spPr>
          <a:xfrm>
            <a:off x="8138474" y="3933538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0B2C14-4BD0-9AD8-B775-A33A9D8E4E8A}"/>
              </a:ext>
            </a:extLst>
          </p:cNvPr>
          <p:cNvSpPr txBox="1">
            <a:spLocks/>
          </p:cNvSpPr>
          <p:nvPr/>
        </p:nvSpPr>
        <p:spPr>
          <a:xfrm>
            <a:off x="311478" y="342038"/>
            <a:ext cx="107190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Three common problems with messy datasets</a:t>
            </a:r>
            <a:endParaRPr lang="en-US" b="1" dirty="0"/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4CFF07FB-3CF8-35ED-08A5-3CEFCBBAAF43}"/>
              </a:ext>
            </a:extLst>
          </p:cNvPr>
          <p:cNvGraphicFramePr/>
          <p:nvPr/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5629401-FA2A-92C2-924E-360BDA0486CA}"/>
              </a:ext>
            </a:extLst>
          </p:cNvPr>
          <p:cNvSpPr/>
          <p:nvPr/>
        </p:nvSpPr>
        <p:spPr>
          <a:xfrm>
            <a:off x="445541" y="1901537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6943D-1864-2A7F-7864-B5BF18743659}"/>
              </a:ext>
            </a:extLst>
          </p:cNvPr>
          <p:cNvSpPr/>
          <p:nvPr/>
        </p:nvSpPr>
        <p:spPr>
          <a:xfrm>
            <a:off x="521741" y="3429000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C8501E-A7FE-4962-C560-7571E833B3E3}"/>
              </a:ext>
            </a:extLst>
          </p:cNvPr>
          <p:cNvSpPr/>
          <p:nvPr/>
        </p:nvSpPr>
        <p:spPr>
          <a:xfrm>
            <a:off x="521740" y="4802981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BA04BB3-B754-7A0F-9C1C-7719511B9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197" y="1420813"/>
            <a:ext cx="507206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10881</TotalTime>
  <Words>943</Words>
  <Application>Microsoft Macintosh PowerPoint</Application>
  <PresentationFormat>Widescreen</PresentationFormat>
  <Paragraphs>98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Times</vt:lpstr>
      <vt:lpstr>Office Theme</vt:lpstr>
      <vt:lpstr>CPBP 8306:  Data cleaning day 1</vt:lpstr>
      <vt:lpstr>GitHub Desktop</vt:lpstr>
      <vt:lpstr>PowerPoint Presentation</vt:lpstr>
      <vt:lpstr>PowerPoint Presentation</vt:lpstr>
      <vt:lpstr>PowerPoint Presentation</vt:lpstr>
      <vt:lpstr>Cleaning data</vt:lpstr>
      <vt:lpstr>PowerPoint Presentation</vt:lpstr>
      <vt:lpstr>Tidy data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81</cp:revision>
  <dcterms:created xsi:type="dcterms:W3CDTF">2022-08-02T18:04:34Z</dcterms:created>
  <dcterms:modified xsi:type="dcterms:W3CDTF">2024-09-25T15:37:35Z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